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ompt"/>
      <p:regular r:id="rId17"/>
    </p:embeddedFont>
    <p:embeddedFont>
      <p:font typeface="Prompt"/>
      <p:regular r:id="rId18"/>
    </p:embeddedFont>
    <p:embeddedFont>
      <p:font typeface="Prompt"/>
      <p:regular r:id="rId19"/>
    </p:embeddedFont>
    <p:embeddedFont>
      <p:font typeface="Prompt"/>
      <p:regular r:id="rId20"/>
    </p:embeddedFont>
    <p:embeddedFont>
      <p:font typeface="Mukta"/>
      <p:regular r:id="rId21"/>
    </p:embeddedFont>
    <p:embeddedFont>
      <p:font typeface="Mukta"/>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838444"/>
            <a:ext cx="7415927" cy="1892618"/>
          </a:xfrm>
          <a:prstGeom prst="rect">
            <a:avLst/>
          </a:prstGeom>
          <a:noFill/>
          <a:ln/>
        </p:spPr>
        <p:txBody>
          <a:bodyPr wrap="square" lIns="0" tIns="0" rIns="0" bIns="0" rtlCol="0" anchor="t"/>
          <a:lstStyle/>
          <a:p>
            <a:pPr indent="0" marL="0">
              <a:lnSpc>
                <a:spcPts val="7450"/>
              </a:lnSpc>
              <a:buNone/>
            </a:pPr>
            <a:r>
              <a:rPr lang="en-US" sz="5950" dirty="0">
                <a:solidFill>
                  <a:srgbClr val="C6BFEE"/>
                </a:solidFill>
                <a:latin typeface="Prompt" pitchFamily="34" charset="0"/>
                <a:ea typeface="Prompt" pitchFamily="34" charset="-122"/>
                <a:cs typeface="Prompt" pitchFamily="34" charset="-120"/>
              </a:rPr>
              <a:t>Orders and Trades in the Market</a:t>
            </a:r>
            <a:endParaRPr lang="en-US" sz="5950" dirty="0"/>
          </a:p>
        </p:txBody>
      </p:sp>
      <p:sp>
        <p:nvSpPr>
          <p:cNvPr id="4" name="Text 1"/>
          <p:cNvSpPr/>
          <p:nvPr/>
        </p:nvSpPr>
        <p:spPr>
          <a:xfrm>
            <a:off x="864037" y="4101346"/>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Understanding the difference between orders and trades is fundamental to successful market participation. Orders represent instructions given to a brokerage platform, while trades are the actual execution of those instructions, resulting in the buying or selling of assets.</a:t>
            </a:r>
            <a:endParaRPr lang="en-US" sz="1900" dirty="0"/>
          </a:p>
        </p:txBody>
      </p:sp>
      <p:sp>
        <p:nvSpPr>
          <p:cNvPr id="5" name="Shape 2"/>
          <p:cNvSpPr/>
          <p:nvPr/>
        </p:nvSpPr>
        <p:spPr>
          <a:xfrm>
            <a:off x="864037" y="5977652"/>
            <a:ext cx="394930" cy="394930"/>
          </a:xfrm>
          <a:prstGeom prst="roundRect">
            <a:avLst>
              <a:gd name="adj" fmla="val 23151155"/>
            </a:avLst>
          </a:prstGeom>
          <a:solidFill>
            <a:srgbClr val="5B7F42"/>
          </a:solidFill>
          <a:ln w="7620">
            <a:solidFill>
              <a:srgbClr val="FFFFFF"/>
            </a:solidFill>
            <a:prstDash val="solid"/>
          </a:ln>
        </p:spPr>
      </p:sp>
      <p:sp>
        <p:nvSpPr>
          <p:cNvPr id="6" name="Text 3"/>
          <p:cNvSpPr/>
          <p:nvPr/>
        </p:nvSpPr>
        <p:spPr>
          <a:xfrm>
            <a:off x="992267" y="6126361"/>
            <a:ext cx="138470"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Mukta" pitchFamily="34" charset="0"/>
                <a:ea typeface="Mukta" pitchFamily="34" charset="-122"/>
                <a:cs typeface="Mukta" pitchFamily="34" charset="-120"/>
              </a:rPr>
              <a:t>AM</a:t>
            </a:r>
            <a:endParaRPr lang="en-US" sz="750" dirty="0"/>
          </a:p>
        </p:txBody>
      </p:sp>
      <p:sp>
        <p:nvSpPr>
          <p:cNvPr id="7" name="Text 4"/>
          <p:cNvSpPr/>
          <p:nvPr/>
        </p:nvSpPr>
        <p:spPr>
          <a:xfrm>
            <a:off x="1382316" y="5959197"/>
            <a:ext cx="2579370" cy="431959"/>
          </a:xfrm>
          <a:prstGeom prst="rect">
            <a:avLst/>
          </a:prstGeom>
          <a:noFill/>
          <a:ln/>
        </p:spPr>
        <p:txBody>
          <a:bodyPr wrap="none" lIns="0" tIns="0" rIns="0" bIns="0" rtlCol="0" anchor="t"/>
          <a:lstStyle/>
          <a:p>
            <a:pPr algn="l" indent="0" marL="0">
              <a:lnSpc>
                <a:spcPts val="3400"/>
              </a:lnSpc>
              <a:buNone/>
            </a:pPr>
            <a:r>
              <a:rPr lang="en-US" sz="2400" b="1" dirty="0">
                <a:solidFill>
                  <a:srgbClr val="DAD8E9"/>
                </a:solidFill>
                <a:latin typeface="Mukta" pitchFamily="34" charset="0"/>
                <a:ea typeface="Mukta" pitchFamily="34" charset="-122"/>
                <a:cs typeface="Mukta" pitchFamily="34" charset="-120"/>
              </a:rPr>
              <a:t>by Anoop Mohanty</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942975"/>
            <a:ext cx="7415927" cy="1371600"/>
          </a:xfrm>
          <a:prstGeom prst="rect">
            <a:avLst/>
          </a:prstGeom>
          <a:noFill/>
          <a:ln/>
        </p:spPr>
        <p:txBody>
          <a:bodyPr wrap="square" lIns="0" tIns="0" rIns="0" bIns="0" rtlCol="0" anchor="t"/>
          <a:lstStyle/>
          <a:p>
            <a:pPr indent="0" marL="0">
              <a:lnSpc>
                <a:spcPts val="5400"/>
              </a:lnSpc>
              <a:buNone/>
            </a:pPr>
            <a:r>
              <a:rPr lang="en-US" sz="4300" dirty="0">
                <a:solidFill>
                  <a:srgbClr val="C6BFEE"/>
                </a:solidFill>
                <a:latin typeface="Prompt" pitchFamily="34" charset="0"/>
                <a:ea typeface="Prompt" pitchFamily="34" charset="-122"/>
                <a:cs typeface="Prompt" pitchFamily="34" charset="-120"/>
              </a:rPr>
              <a:t>Margin Trading and Basket Trading</a:t>
            </a:r>
            <a:endParaRPr lang="en-US" sz="4300" dirty="0"/>
          </a:p>
        </p:txBody>
      </p:sp>
      <p:sp>
        <p:nvSpPr>
          <p:cNvPr id="4" name="Text 1"/>
          <p:cNvSpPr/>
          <p:nvPr/>
        </p:nvSpPr>
        <p:spPr>
          <a:xfrm>
            <a:off x="6350437" y="2684859"/>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Margin trading involves borrowing funds from a broker to increase your buying power. Basket trading refers to the simultaneous purchase or sale of multiple assets in a single order. Understanding these concepts requires advanced market knowledge and can significantly impact your trading strategy.</a:t>
            </a:r>
            <a:endParaRPr lang="en-US" sz="1900" dirty="0"/>
          </a:p>
        </p:txBody>
      </p:sp>
      <p:sp>
        <p:nvSpPr>
          <p:cNvPr id="5" name="Shape 2"/>
          <p:cNvSpPr/>
          <p:nvPr/>
        </p:nvSpPr>
        <p:spPr>
          <a:xfrm>
            <a:off x="6350437" y="5215414"/>
            <a:ext cx="555427" cy="555427"/>
          </a:xfrm>
          <a:prstGeom prst="roundRect">
            <a:avLst>
              <a:gd name="adj" fmla="val 18669"/>
            </a:avLst>
          </a:prstGeom>
          <a:solidFill>
            <a:srgbClr val="542C49"/>
          </a:solidFill>
          <a:ln w="15240">
            <a:solidFill>
              <a:srgbClr val="6D4562"/>
            </a:solidFill>
            <a:prstDash val="solid"/>
          </a:ln>
        </p:spPr>
      </p:sp>
      <p:sp>
        <p:nvSpPr>
          <p:cNvPr id="6" name="Text 3"/>
          <p:cNvSpPr/>
          <p:nvPr/>
        </p:nvSpPr>
        <p:spPr>
          <a:xfrm>
            <a:off x="6566535" y="5328523"/>
            <a:ext cx="123111" cy="329208"/>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pitchFamily="34" charset="0"/>
                <a:ea typeface="Prompt" pitchFamily="34" charset="-122"/>
                <a:cs typeface="Prompt" pitchFamily="34" charset="-120"/>
              </a:rPr>
              <a:t>1</a:t>
            </a:r>
            <a:endParaRPr lang="en-US" sz="2550" dirty="0"/>
          </a:p>
        </p:txBody>
      </p:sp>
      <p:sp>
        <p:nvSpPr>
          <p:cNvPr id="7" name="Text 4"/>
          <p:cNvSpPr/>
          <p:nvPr/>
        </p:nvSpPr>
        <p:spPr>
          <a:xfrm>
            <a:off x="7152680" y="5215414"/>
            <a:ext cx="2743200"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pitchFamily="34" charset="0"/>
                <a:ea typeface="Prompt" pitchFamily="34" charset="-122"/>
                <a:cs typeface="Prompt" pitchFamily="34" charset="-120"/>
              </a:rPr>
              <a:t>Margin Trading</a:t>
            </a:r>
            <a:endParaRPr lang="en-US" sz="2150" dirty="0"/>
          </a:p>
        </p:txBody>
      </p:sp>
      <p:sp>
        <p:nvSpPr>
          <p:cNvPr id="8" name="Text 5"/>
          <p:cNvSpPr/>
          <p:nvPr/>
        </p:nvSpPr>
        <p:spPr>
          <a:xfrm>
            <a:off x="7152680" y="5706427"/>
            <a:ext cx="2782372"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Leveraged trading, increased risk and potential return.</a:t>
            </a:r>
            <a:endParaRPr lang="en-US" sz="1900" dirty="0"/>
          </a:p>
        </p:txBody>
      </p:sp>
      <p:sp>
        <p:nvSpPr>
          <p:cNvPr id="9" name="Shape 6"/>
          <p:cNvSpPr/>
          <p:nvPr/>
        </p:nvSpPr>
        <p:spPr>
          <a:xfrm>
            <a:off x="10181868" y="5215414"/>
            <a:ext cx="555427" cy="555427"/>
          </a:xfrm>
          <a:prstGeom prst="roundRect">
            <a:avLst>
              <a:gd name="adj" fmla="val 18669"/>
            </a:avLst>
          </a:prstGeom>
          <a:solidFill>
            <a:srgbClr val="542C49"/>
          </a:solidFill>
          <a:ln w="15240">
            <a:solidFill>
              <a:srgbClr val="6D4562"/>
            </a:solidFill>
            <a:prstDash val="solid"/>
          </a:ln>
        </p:spPr>
      </p:sp>
      <p:sp>
        <p:nvSpPr>
          <p:cNvPr id="10" name="Text 7"/>
          <p:cNvSpPr/>
          <p:nvPr/>
        </p:nvSpPr>
        <p:spPr>
          <a:xfrm>
            <a:off x="10363319" y="5328523"/>
            <a:ext cx="192524" cy="329208"/>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pitchFamily="34" charset="0"/>
                <a:ea typeface="Prompt" pitchFamily="34" charset="-122"/>
                <a:cs typeface="Prompt" pitchFamily="34" charset="-120"/>
              </a:rPr>
              <a:t>2</a:t>
            </a:r>
            <a:endParaRPr lang="en-US" sz="2550" dirty="0"/>
          </a:p>
        </p:txBody>
      </p:sp>
      <p:sp>
        <p:nvSpPr>
          <p:cNvPr id="11" name="Text 8"/>
          <p:cNvSpPr/>
          <p:nvPr/>
        </p:nvSpPr>
        <p:spPr>
          <a:xfrm>
            <a:off x="10984111" y="5215414"/>
            <a:ext cx="2743200"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pitchFamily="34" charset="0"/>
                <a:ea typeface="Prompt" pitchFamily="34" charset="-122"/>
                <a:cs typeface="Prompt" pitchFamily="34" charset="-120"/>
              </a:rPr>
              <a:t>Basket Trading</a:t>
            </a:r>
            <a:endParaRPr lang="en-US" sz="2150" dirty="0"/>
          </a:p>
        </p:txBody>
      </p:sp>
      <p:sp>
        <p:nvSpPr>
          <p:cNvPr id="12" name="Text 9"/>
          <p:cNvSpPr/>
          <p:nvPr/>
        </p:nvSpPr>
        <p:spPr>
          <a:xfrm>
            <a:off x="10984111" y="5706427"/>
            <a:ext cx="2782372" cy="158019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Diversification, potentially reducing risk and improving portfolio performance.</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680924"/>
            <a:ext cx="5486400"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pitchFamily="34" charset="0"/>
                <a:ea typeface="Prompt" pitchFamily="34" charset="-122"/>
                <a:cs typeface="Prompt" pitchFamily="34" charset="-120"/>
              </a:rPr>
              <a:t>Market Order</a:t>
            </a:r>
            <a:endParaRPr lang="en-US" sz="4300" dirty="0"/>
          </a:p>
        </p:txBody>
      </p:sp>
      <p:sp>
        <p:nvSpPr>
          <p:cNvPr id="4" name="Text 1"/>
          <p:cNvSpPr/>
          <p:nvPr/>
        </p:nvSpPr>
        <p:spPr>
          <a:xfrm>
            <a:off x="864037" y="2737009"/>
            <a:ext cx="7415927"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A market order is an instruction to buy or sell an asset at the best available price in the market. It's the simplest order type, offering quick execution, but the price is not guaranteed.</a:t>
            </a:r>
            <a:endParaRPr lang="en-US" sz="1900" dirty="0"/>
          </a:p>
        </p:txBody>
      </p:sp>
      <p:sp>
        <p:nvSpPr>
          <p:cNvPr id="5" name="Shape 2"/>
          <p:cNvSpPr/>
          <p:nvPr/>
        </p:nvSpPr>
        <p:spPr>
          <a:xfrm>
            <a:off x="864037" y="4477464"/>
            <a:ext cx="555427" cy="555427"/>
          </a:xfrm>
          <a:prstGeom prst="roundRect">
            <a:avLst>
              <a:gd name="adj" fmla="val 18669"/>
            </a:avLst>
          </a:prstGeom>
          <a:solidFill>
            <a:srgbClr val="542C49"/>
          </a:solidFill>
          <a:ln w="15240">
            <a:solidFill>
              <a:srgbClr val="6D4562"/>
            </a:solidFill>
            <a:prstDash val="solid"/>
          </a:ln>
        </p:spPr>
      </p:sp>
      <p:sp>
        <p:nvSpPr>
          <p:cNvPr id="6" name="Text 3"/>
          <p:cNvSpPr/>
          <p:nvPr/>
        </p:nvSpPr>
        <p:spPr>
          <a:xfrm>
            <a:off x="1080135" y="4590574"/>
            <a:ext cx="123111" cy="329208"/>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pitchFamily="34" charset="0"/>
                <a:ea typeface="Prompt" pitchFamily="34" charset="-122"/>
                <a:cs typeface="Prompt" pitchFamily="34" charset="-120"/>
              </a:rPr>
              <a:t>1</a:t>
            </a:r>
            <a:endParaRPr lang="en-US" sz="2550" dirty="0"/>
          </a:p>
        </p:txBody>
      </p:sp>
      <p:sp>
        <p:nvSpPr>
          <p:cNvPr id="7" name="Text 4"/>
          <p:cNvSpPr/>
          <p:nvPr/>
        </p:nvSpPr>
        <p:spPr>
          <a:xfrm>
            <a:off x="1666280" y="4477464"/>
            <a:ext cx="2743200"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pitchFamily="34" charset="0"/>
                <a:ea typeface="Prompt" pitchFamily="34" charset="-122"/>
                <a:cs typeface="Prompt" pitchFamily="34" charset="-120"/>
              </a:rPr>
              <a:t>Advantages</a:t>
            </a:r>
            <a:endParaRPr lang="en-US" sz="2150" dirty="0"/>
          </a:p>
        </p:txBody>
      </p:sp>
      <p:sp>
        <p:nvSpPr>
          <p:cNvPr id="8" name="Text 5"/>
          <p:cNvSpPr/>
          <p:nvPr/>
        </p:nvSpPr>
        <p:spPr>
          <a:xfrm>
            <a:off x="1666280" y="4968478"/>
            <a:ext cx="2782372" cy="158019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Fastest execution, certainty of filling the order, suitability for time-sensitive trades.</a:t>
            </a:r>
            <a:endParaRPr lang="en-US" sz="1900" dirty="0"/>
          </a:p>
        </p:txBody>
      </p:sp>
      <p:sp>
        <p:nvSpPr>
          <p:cNvPr id="9" name="Shape 6"/>
          <p:cNvSpPr/>
          <p:nvPr/>
        </p:nvSpPr>
        <p:spPr>
          <a:xfrm>
            <a:off x="4695468" y="4477464"/>
            <a:ext cx="555427" cy="555427"/>
          </a:xfrm>
          <a:prstGeom prst="roundRect">
            <a:avLst>
              <a:gd name="adj" fmla="val 18669"/>
            </a:avLst>
          </a:prstGeom>
          <a:solidFill>
            <a:srgbClr val="542C49"/>
          </a:solidFill>
          <a:ln w="15240">
            <a:solidFill>
              <a:srgbClr val="6D4562"/>
            </a:solidFill>
            <a:prstDash val="solid"/>
          </a:ln>
        </p:spPr>
      </p:sp>
      <p:sp>
        <p:nvSpPr>
          <p:cNvPr id="10" name="Text 7"/>
          <p:cNvSpPr/>
          <p:nvPr/>
        </p:nvSpPr>
        <p:spPr>
          <a:xfrm>
            <a:off x="4876919" y="4590574"/>
            <a:ext cx="192524" cy="329208"/>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pitchFamily="34" charset="0"/>
                <a:ea typeface="Prompt" pitchFamily="34" charset="-122"/>
                <a:cs typeface="Prompt" pitchFamily="34" charset="-120"/>
              </a:rPr>
              <a:t>2</a:t>
            </a:r>
            <a:endParaRPr lang="en-US" sz="2550" dirty="0"/>
          </a:p>
        </p:txBody>
      </p:sp>
      <p:sp>
        <p:nvSpPr>
          <p:cNvPr id="11" name="Text 8"/>
          <p:cNvSpPr/>
          <p:nvPr/>
        </p:nvSpPr>
        <p:spPr>
          <a:xfrm>
            <a:off x="5497711" y="4477464"/>
            <a:ext cx="2743200"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pitchFamily="34" charset="0"/>
                <a:ea typeface="Prompt" pitchFamily="34" charset="-122"/>
                <a:cs typeface="Prompt" pitchFamily="34" charset="-120"/>
              </a:rPr>
              <a:t>Disadvantages</a:t>
            </a:r>
            <a:endParaRPr lang="en-US" sz="2150" dirty="0"/>
          </a:p>
        </p:txBody>
      </p:sp>
      <p:sp>
        <p:nvSpPr>
          <p:cNvPr id="12" name="Text 9"/>
          <p:cNvSpPr/>
          <p:nvPr/>
        </p:nvSpPr>
        <p:spPr>
          <a:xfrm>
            <a:off x="5497711" y="4968478"/>
            <a:ext cx="2782372" cy="158019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No control over the price, potential for slippage, not recommended for volatile markets.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066687"/>
            <a:ext cx="5486400"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pitchFamily="34" charset="0"/>
                <a:ea typeface="Prompt" pitchFamily="34" charset="-122"/>
                <a:cs typeface="Prompt" pitchFamily="34" charset="-120"/>
              </a:rPr>
              <a:t>Limit Order</a:t>
            </a:r>
            <a:endParaRPr lang="en-US" sz="4300" dirty="0"/>
          </a:p>
        </p:txBody>
      </p:sp>
      <p:sp>
        <p:nvSpPr>
          <p:cNvPr id="3" name="Text 1"/>
          <p:cNvSpPr/>
          <p:nvPr/>
        </p:nvSpPr>
        <p:spPr>
          <a:xfrm>
            <a:off x="864037" y="3246239"/>
            <a:ext cx="12902327"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A limit order allows you to specify the maximum price you're willing to pay (buy order) or the minimum price you're willing to receive (sell order). This gives you control over the price but may not be filled if the market price doesn't reach your limit.</a:t>
            </a:r>
            <a:endParaRPr lang="en-US" sz="1900" dirty="0"/>
          </a:p>
        </p:txBody>
      </p:sp>
      <p:sp>
        <p:nvSpPr>
          <p:cNvPr id="4" name="Text 2"/>
          <p:cNvSpPr/>
          <p:nvPr/>
        </p:nvSpPr>
        <p:spPr>
          <a:xfrm>
            <a:off x="864037" y="4560808"/>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pitchFamily="34" charset="0"/>
                <a:ea typeface="Prompt" pitchFamily="34" charset="-122"/>
                <a:cs typeface="Prompt" pitchFamily="34" charset="-120"/>
              </a:rPr>
              <a:t>Advantages</a:t>
            </a:r>
            <a:endParaRPr lang="en-US" sz="2150" dirty="0"/>
          </a:p>
        </p:txBody>
      </p:sp>
      <p:sp>
        <p:nvSpPr>
          <p:cNvPr id="5" name="Text 3"/>
          <p:cNvSpPr/>
          <p:nvPr/>
        </p:nvSpPr>
        <p:spPr>
          <a:xfrm>
            <a:off x="864037" y="5150525"/>
            <a:ext cx="6150054"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Price control, reduces slippage risk, suitable for specific price targets.</a:t>
            </a:r>
            <a:endParaRPr lang="en-US" sz="1900" dirty="0"/>
          </a:p>
        </p:txBody>
      </p:sp>
      <p:sp>
        <p:nvSpPr>
          <p:cNvPr id="6" name="Text 4"/>
          <p:cNvSpPr/>
          <p:nvPr/>
        </p:nvSpPr>
        <p:spPr>
          <a:xfrm>
            <a:off x="7623929" y="4560808"/>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pitchFamily="34" charset="0"/>
                <a:ea typeface="Prompt" pitchFamily="34" charset="-122"/>
                <a:cs typeface="Prompt" pitchFamily="34" charset="-120"/>
              </a:rPr>
              <a:t>Disadvantages</a:t>
            </a:r>
            <a:endParaRPr lang="en-US" sz="2150" dirty="0"/>
          </a:p>
        </p:txBody>
      </p:sp>
      <p:sp>
        <p:nvSpPr>
          <p:cNvPr id="7" name="Text 5"/>
          <p:cNvSpPr/>
          <p:nvPr/>
        </p:nvSpPr>
        <p:spPr>
          <a:xfrm>
            <a:off x="7623929" y="5150525"/>
            <a:ext cx="6150054"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May not be filled, less likely to be executed in volatile markets, potential for delayed execution.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233" y="632103"/>
            <a:ext cx="4812268" cy="601504"/>
          </a:xfrm>
          <a:prstGeom prst="rect">
            <a:avLst/>
          </a:prstGeom>
          <a:noFill/>
          <a:ln/>
        </p:spPr>
        <p:txBody>
          <a:bodyPr wrap="none" lIns="0" tIns="0" rIns="0" bIns="0" rtlCol="0" anchor="t"/>
          <a:lstStyle/>
          <a:p>
            <a:pPr indent="0" marL="0">
              <a:lnSpc>
                <a:spcPts val="4700"/>
              </a:lnSpc>
              <a:buNone/>
            </a:pPr>
            <a:r>
              <a:rPr lang="en-US" sz="3750" dirty="0">
                <a:solidFill>
                  <a:srgbClr val="C6BFEE"/>
                </a:solidFill>
                <a:latin typeface="Prompt" pitchFamily="34" charset="0"/>
                <a:ea typeface="Prompt" pitchFamily="34" charset="-122"/>
                <a:cs typeface="Prompt" pitchFamily="34" charset="-120"/>
              </a:rPr>
              <a:t>Stop Loss Order</a:t>
            </a:r>
            <a:endParaRPr lang="en-US" sz="3750" dirty="0"/>
          </a:p>
        </p:txBody>
      </p:sp>
      <p:sp>
        <p:nvSpPr>
          <p:cNvPr id="4" name="Text 1"/>
          <p:cNvSpPr/>
          <p:nvPr/>
        </p:nvSpPr>
        <p:spPr>
          <a:xfrm>
            <a:off x="6244233" y="1558409"/>
            <a:ext cx="7628334" cy="1039416"/>
          </a:xfrm>
          <a:prstGeom prst="rect">
            <a:avLst/>
          </a:prstGeom>
          <a:noFill/>
          <a:ln/>
        </p:spPr>
        <p:txBody>
          <a:bodyPr wrap="square" lIns="0" tIns="0" rIns="0" bIns="0" rtlCol="0" anchor="t"/>
          <a:lstStyle/>
          <a:p>
            <a:pPr indent="0" marL="0">
              <a:lnSpc>
                <a:spcPts val="2700"/>
              </a:lnSpc>
              <a:buNone/>
            </a:pPr>
            <a:r>
              <a:rPr lang="en-US" sz="1700" dirty="0">
                <a:solidFill>
                  <a:srgbClr val="DAD8E9"/>
                </a:solidFill>
                <a:latin typeface="Mukta" pitchFamily="34" charset="0"/>
                <a:ea typeface="Mukta" pitchFamily="34" charset="-122"/>
                <a:cs typeface="Mukta" pitchFamily="34" charset="-120"/>
              </a:rPr>
              <a:t>A stop loss order is designed to limit potential losses on an existing position. It automatically triggers a market order to sell your asset when the price reaches a predetermined stop price.</a:t>
            </a:r>
            <a:endParaRPr lang="en-US" sz="1700" dirty="0"/>
          </a:p>
        </p:txBody>
      </p:sp>
      <p:sp>
        <p:nvSpPr>
          <p:cNvPr id="5" name="Shape 2"/>
          <p:cNvSpPr/>
          <p:nvPr/>
        </p:nvSpPr>
        <p:spPr>
          <a:xfrm>
            <a:off x="6553795" y="2841427"/>
            <a:ext cx="30480" cy="4755952"/>
          </a:xfrm>
          <a:prstGeom prst="roundRect">
            <a:avLst>
              <a:gd name="adj" fmla="val 298403"/>
            </a:avLst>
          </a:prstGeom>
          <a:solidFill>
            <a:srgbClr val="6D4562"/>
          </a:solidFill>
          <a:ln/>
        </p:spPr>
      </p:sp>
      <p:sp>
        <p:nvSpPr>
          <p:cNvPr id="6" name="Shape 3"/>
          <p:cNvSpPr/>
          <p:nvPr/>
        </p:nvSpPr>
        <p:spPr>
          <a:xfrm>
            <a:off x="6782157" y="3313390"/>
            <a:ext cx="757833" cy="30480"/>
          </a:xfrm>
          <a:prstGeom prst="roundRect">
            <a:avLst>
              <a:gd name="adj" fmla="val 298403"/>
            </a:avLst>
          </a:prstGeom>
          <a:solidFill>
            <a:srgbClr val="6D4562"/>
          </a:solidFill>
          <a:ln/>
        </p:spPr>
      </p:sp>
      <p:sp>
        <p:nvSpPr>
          <p:cNvPr id="7" name="Shape 4"/>
          <p:cNvSpPr/>
          <p:nvPr/>
        </p:nvSpPr>
        <p:spPr>
          <a:xfrm>
            <a:off x="6325433" y="3085028"/>
            <a:ext cx="487204" cy="487204"/>
          </a:xfrm>
          <a:prstGeom prst="roundRect">
            <a:avLst>
              <a:gd name="adj" fmla="val 18668"/>
            </a:avLst>
          </a:prstGeom>
          <a:solidFill>
            <a:srgbClr val="542C49"/>
          </a:solidFill>
          <a:ln w="7620">
            <a:solidFill>
              <a:srgbClr val="6D4562"/>
            </a:solidFill>
            <a:prstDash val="solid"/>
          </a:ln>
        </p:spPr>
      </p:sp>
      <p:sp>
        <p:nvSpPr>
          <p:cNvPr id="8" name="Text 5"/>
          <p:cNvSpPr/>
          <p:nvPr/>
        </p:nvSpPr>
        <p:spPr>
          <a:xfrm>
            <a:off x="6514981" y="3184207"/>
            <a:ext cx="107990" cy="288727"/>
          </a:xfrm>
          <a:prstGeom prst="rect">
            <a:avLst/>
          </a:prstGeom>
          <a:noFill/>
          <a:ln/>
        </p:spPr>
        <p:txBody>
          <a:bodyPr wrap="none" lIns="0" tIns="0" rIns="0" bIns="0" rtlCol="0" anchor="t"/>
          <a:lstStyle/>
          <a:p>
            <a:pPr algn="ctr" indent="0" marL="0">
              <a:lnSpc>
                <a:spcPts val="2250"/>
              </a:lnSpc>
              <a:buNone/>
            </a:pPr>
            <a:r>
              <a:rPr lang="en-US" sz="2250" dirty="0">
                <a:solidFill>
                  <a:srgbClr val="DAD8E9"/>
                </a:solidFill>
                <a:latin typeface="Prompt" pitchFamily="34" charset="0"/>
                <a:ea typeface="Prompt" pitchFamily="34" charset="-122"/>
                <a:cs typeface="Prompt" pitchFamily="34" charset="-120"/>
              </a:rPr>
              <a:t>1</a:t>
            </a:r>
            <a:endParaRPr lang="en-US" sz="2250" dirty="0"/>
          </a:p>
        </p:txBody>
      </p:sp>
      <p:sp>
        <p:nvSpPr>
          <p:cNvPr id="9" name="Text 6"/>
          <p:cNvSpPr/>
          <p:nvPr/>
        </p:nvSpPr>
        <p:spPr>
          <a:xfrm>
            <a:off x="7760018" y="3057882"/>
            <a:ext cx="2406134" cy="300752"/>
          </a:xfrm>
          <a:prstGeom prst="rect">
            <a:avLst/>
          </a:prstGeom>
          <a:noFill/>
          <a:ln/>
        </p:spPr>
        <p:txBody>
          <a:bodyPr wrap="none" lIns="0" tIns="0" rIns="0" bIns="0" rtlCol="0" anchor="t"/>
          <a:lstStyle/>
          <a:p>
            <a:pPr algn="l" indent="0" marL="0">
              <a:lnSpc>
                <a:spcPts val="2350"/>
              </a:lnSpc>
              <a:buNone/>
            </a:pPr>
            <a:r>
              <a:rPr lang="en-US" sz="1850" dirty="0">
                <a:solidFill>
                  <a:srgbClr val="DAD8E9"/>
                </a:solidFill>
                <a:latin typeface="Prompt" pitchFamily="34" charset="0"/>
                <a:ea typeface="Prompt" pitchFamily="34" charset="-122"/>
                <a:cs typeface="Prompt" pitchFamily="34" charset="-120"/>
              </a:rPr>
              <a:t>Purpose</a:t>
            </a:r>
            <a:endParaRPr lang="en-US" sz="1850" dirty="0"/>
          </a:p>
        </p:txBody>
      </p:sp>
      <p:sp>
        <p:nvSpPr>
          <p:cNvPr id="10" name="Text 7"/>
          <p:cNvSpPr/>
          <p:nvPr/>
        </p:nvSpPr>
        <p:spPr>
          <a:xfrm>
            <a:off x="7760018" y="3488531"/>
            <a:ext cx="6112550" cy="346472"/>
          </a:xfrm>
          <a:prstGeom prst="rect">
            <a:avLst/>
          </a:prstGeom>
          <a:noFill/>
          <a:ln/>
        </p:spPr>
        <p:txBody>
          <a:bodyPr wrap="none" lIns="0" tIns="0" rIns="0" bIns="0" rtlCol="0" anchor="t"/>
          <a:lstStyle/>
          <a:p>
            <a:pPr algn="l" indent="0" marL="0">
              <a:lnSpc>
                <a:spcPts val="2700"/>
              </a:lnSpc>
              <a:buNone/>
            </a:pPr>
            <a:r>
              <a:rPr lang="en-US" sz="1700" dirty="0">
                <a:solidFill>
                  <a:srgbClr val="DAD8E9"/>
                </a:solidFill>
                <a:latin typeface="Mukta" pitchFamily="34" charset="0"/>
                <a:ea typeface="Mukta" pitchFamily="34" charset="-122"/>
                <a:cs typeface="Mukta" pitchFamily="34" charset="-120"/>
              </a:rPr>
              <a:t>Minimize losses when the price of an asset falls unexpectedly.</a:t>
            </a:r>
            <a:endParaRPr lang="en-US" sz="1700" dirty="0"/>
          </a:p>
        </p:txBody>
      </p:sp>
      <p:sp>
        <p:nvSpPr>
          <p:cNvPr id="11" name="Shape 8"/>
          <p:cNvSpPr/>
          <p:nvPr/>
        </p:nvSpPr>
        <p:spPr>
          <a:xfrm>
            <a:off x="6782157" y="4739878"/>
            <a:ext cx="757833" cy="30480"/>
          </a:xfrm>
          <a:prstGeom prst="roundRect">
            <a:avLst>
              <a:gd name="adj" fmla="val 298403"/>
            </a:avLst>
          </a:prstGeom>
          <a:solidFill>
            <a:srgbClr val="6D4562"/>
          </a:solidFill>
          <a:ln/>
        </p:spPr>
      </p:sp>
      <p:sp>
        <p:nvSpPr>
          <p:cNvPr id="12" name="Shape 9"/>
          <p:cNvSpPr/>
          <p:nvPr/>
        </p:nvSpPr>
        <p:spPr>
          <a:xfrm>
            <a:off x="6325433" y="4511516"/>
            <a:ext cx="487204" cy="487204"/>
          </a:xfrm>
          <a:prstGeom prst="roundRect">
            <a:avLst>
              <a:gd name="adj" fmla="val 18668"/>
            </a:avLst>
          </a:prstGeom>
          <a:solidFill>
            <a:srgbClr val="542C49"/>
          </a:solidFill>
          <a:ln w="7620">
            <a:solidFill>
              <a:srgbClr val="6D4562"/>
            </a:solidFill>
            <a:prstDash val="solid"/>
          </a:ln>
        </p:spPr>
      </p:sp>
      <p:sp>
        <p:nvSpPr>
          <p:cNvPr id="13" name="Text 10"/>
          <p:cNvSpPr/>
          <p:nvPr/>
        </p:nvSpPr>
        <p:spPr>
          <a:xfrm>
            <a:off x="6484501" y="4610695"/>
            <a:ext cx="168950" cy="288727"/>
          </a:xfrm>
          <a:prstGeom prst="rect">
            <a:avLst/>
          </a:prstGeom>
          <a:noFill/>
          <a:ln/>
        </p:spPr>
        <p:txBody>
          <a:bodyPr wrap="none" lIns="0" tIns="0" rIns="0" bIns="0" rtlCol="0" anchor="t"/>
          <a:lstStyle/>
          <a:p>
            <a:pPr algn="ctr" indent="0" marL="0">
              <a:lnSpc>
                <a:spcPts val="2250"/>
              </a:lnSpc>
              <a:buNone/>
            </a:pPr>
            <a:r>
              <a:rPr lang="en-US" sz="2250" dirty="0">
                <a:solidFill>
                  <a:srgbClr val="DAD8E9"/>
                </a:solidFill>
                <a:latin typeface="Prompt" pitchFamily="34" charset="0"/>
                <a:ea typeface="Prompt" pitchFamily="34" charset="-122"/>
                <a:cs typeface="Prompt" pitchFamily="34" charset="-120"/>
              </a:rPr>
              <a:t>2</a:t>
            </a:r>
            <a:endParaRPr lang="en-US" sz="2250" dirty="0"/>
          </a:p>
        </p:txBody>
      </p:sp>
      <p:sp>
        <p:nvSpPr>
          <p:cNvPr id="14" name="Text 11"/>
          <p:cNvSpPr/>
          <p:nvPr/>
        </p:nvSpPr>
        <p:spPr>
          <a:xfrm>
            <a:off x="7760018" y="4484370"/>
            <a:ext cx="2406134" cy="300752"/>
          </a:xfrm>
          <a:prstGeom prst="rect">
            <a:avLst/>
          </a:prstGeom>
          <a:noFill/>
          <a:ln/>
        </p:spPr>
        <p:txBody>
          <a:bodyPr wrap="none" lIns="0" tIns="0" rIns="0" bIns="0" rtlCol="0" anchor="t"/>
          <a:lstStyle/>
          <a:p>
            <a:pPr algn="l" indent="0" marL="0">
              <a:lnSpc>
                <a:spcPts val="2350"/>
              </a:lnSpc>
              <a:buNone/>
            </a:pPr>
            <a:r>
              <a:rPr lang="en-US" sz="1850" dirty="0">
                <a:solidFill>
                  <a:srgbClr val="DAD8E9"/>
                </a:solidFill>
                <a:latin typeface="Prompt" pitchFamily="34" charset="0"/>
                <a:ea typeface="Prompt" pitchFamily="34" charset="-122"/>
                <a:cs typeface="Prompt" pitchFamily="34" charset="-120"/>
              </a:rPr>
              <a:t>Mechanism</a:t>
            </a:r>
            <a:endParaRPr lang="en-US" sz="1850" dirty="0"/>
          </a:p>
        </p:txBody>
      </p:sp>
      <p:sp>
        <p:nvSpPr>
          <p:cNvPr id="15" name="Text 12"/>
          <p:cNvSpPr/>
          <p:nvPr/>
        </p:nvSpPr>
        <p:spPr>
          <a:xfrm>
            <a:off x="7760018" y="4915019"/>
            <a:ext cx="6112550" cy="692944"/>
          </a:xfrm>
          <a:prstGeom prst="rect">
            <a:avLst/>
          </a:prstGeom>
          <a:noFill/>
          <a:ln/>
        </p:spPr>
        <p:txBody>
          <a:bodyPr wrap="square" lIns="0" tIns="0" rIns="0" bIns="0" rtlCol="0" anchor="t"/>
          <a:lstStyle/>
          <a:p>
            <a:pPr algn="l" indent="0" marL="0">
              <a:lnSpc>
                <a:spcPts val="2700"/>
              </a:lnSpc>
              <a:buNone/>
            </a:pPr>
            <a:r>
              <a:rPr lang="en-US" sz="1700" dirty="0">
                <a:solidFill>
                  <a:srgbClr val="DAD8E9"/>
                </a:solidFill>
                <a:latin typeface="Mukta" pitchFamily="34" charset="0"/>
                <a:ea typeface="Mukta" pitchFamily="34" charset="-122"/>
                <a:cs typeface="Mukta" pitchFamily="34" charset="-120"/>
              </a:rPr>
              <a:t>Once the stop price is hit, a market order to sell is triggered, limiting potential further losses.</a:t>
            </a:r>
            <a:endParaRPr lang="en-US" sz="1700" dirty="0"/>
          </a:p>
        </p:txBody>
      </p:sp>
      <p:sp>
        <p:nvSpPr>
          <p:cNvPr id="16" name="Shape 13"/>
          <p:cNvSpPr/>
          <p:nvPr/>
        </p:nvSpPr>
        <p:spPr>
          <a:xfrm>
            <a:off x="6782157" y="6512838"/>
            <a:ext cx="757833" cy="30480"/>
          </a:xfrm>
          <a:prstGeom prst="roundRect">
            <a:avLst>
              <a:gd name="adj" fmla="val 298403"/>
            </a:avLst>
          </a:prstGeom>
          <a:solidFill>
            <a:srgbClr val="6D4562"/>
          </a:solidFill>
          <a:ln/>
        </p:spPr>
      </p:sp>
      <p:sp>
        <p:nvSpPr>
          <p:cNvPr id="17" name="Shape 14"/>
          <p:cNvSpPr/>
          <p:nvPr/>
        </p:nvSpPr>
        <p:spPr>
          <a:xfrm>
            <a:off x="6325433" y="6284476"/>
            <a:ext cx="487204" cy="487204"/>
          </a:xfrm>
          <a:prstGeom prst="roundRect">
            <a:avLst>
              <a:gd name="adj" fmla="val 18668"/>
            </a:avLst>
          </a:prstGeom>
          <a:solidFill>
            <a:srgbClr val="542C49"/>
          </a:solidFill>
          <a:ln w="7620">
            <a:solidFill>
              <a:srgbClr val="6D4562"/>
            </a:solidFill>
            <a:prstDash val="solid"/>
          </a:ln>
        </p:spPr>
      </p:sp>
      <p:sp>
        <p:nvSpPr>
          <p:cNvPr id="18" name="Text 15"/>
          <p:cNvSpPr/>
          <p:nvPr/>
        </p:nvSpPr>
        <p:spPr>
          <a:xfrm>
            <a:off x="6485334" y="6383655"/>
            <a:ext cx="167402" cy="288727"/>
          </a:xfrm>
          <a:prstGeom prst="rect">
            <a:avLst/>
          </a:prstGeom>
          <a:noFill/>
          <a:ln/>
        </p:spPr>
        <p:txBody>
          <a:bodyPr wrap="none" lIns="0" tIns="0" rIns="0" bIns="0" rtlCol="0" anchor="t"/>
          <a:lstStyle/>
          <a:p>
            <a:pPr algn="ctr" indent="0" marL="0">
              <a:lnSpc>
                <a:spcPts val="2250"/>
              </a:lnSpc>
              <a:buNone/>
            </a:pPr>
            <a:r>
              <a:rPr lang="en-US" sz="2250" dirty="0">
                <a:solidFill>
                  <a:srgbClr val="DAD8E9"/>
                </a:solidFill>
                <a:latin typeface="Prompt" pitchFamily="34" charset="0"/>
                <a:ea typeface="Prompt" pitchFamily="34" charset="-122"/>
                <a:cs typeface="Prompt" pitchFamily="34" charset="-120"/>
              </a:rPr>
              <a:t>3</a:t>
            </a:r>
            <a:endParaRPr lang="en-US" sz="2250" dirty="0"/>
          </a:p>
        </p:txBody>
      </p:sp>
      <p:sp>
        <p:nvSpPr>
          <p:cNvPr id="19" name="Text 16"/>
          <p:cNvSpPr/>
          <p:nvPr/>
        </p:nvSpPr>
        <p:spPr>
          <a:xfrm>
            <a:off x="7760018" y="6257330"/>
            <a:ext cx="2406134" cy="300752"/>
          </a:xfrm>
          <a:prstGeom prst="rect">
            <a:avLst/>
          </a:prstGeom>
          <a:noFill/>
          <a:ln/>
        </p:spPr>
        <p:txBody>
          <a:bodyPr wrap="none" lIns="0" tIns="0" rIns="0" bIns="0" rtlCol="0" anchor="t"/>
          <a:lstStyle/>
          <a:p>
            <a:pPr algn="l" indent="0" marL="0">
              <a:lnSpc>
                <a:spcPts val="2350"/>
              </a:lnSpc>
              <a:buNone/>
            </a:pPr>
            <a:r>
              <a:rPr lang="en-US" sz="1850" dirty="0">
                <a:solidFill>
                  <a:srgbClr val="DAD8E9"/>
                </a:solidFill>
                <a:latin typeface="Prompt" pitchFamily="34" charset="0"/>
                <a:ea typeface="Prompt" pitchFamily="34" charset="-122"/>
                <a:cs typeface="Prompt" pitchFamily="34" charset="-120"/>
              </a:rPr>
              <a:t>Note</a:t>
            </a:r>
            <a:endParaRPr lang="en-US" sz="1850" dirty="0"/>
          </a:p>
        </p:txBody>
      </p:sp>
      <p:sp>
        <p:nvSpPr>
          <p:cNvPr id="20" name="Text 17"/>
          <p:cNvSpPr/>
          <p:nvPr/>
        </p:nvSpPr>
        <p:spPr>
          <a:xfrm>
            <a:off x="7760018" y="6687979"/>
            <a:ext cx="6112550" cy="692944"/>
          </a:xfrm>
          <a:prstGeom prst="rect">
            <a:avLst/>
          </a:prstGeom>
          <a:noFill/>
          <a:ln/>
        </p:spPr>
        <p:txBody>
          <a:bodyPr wrap="square" lIns="0" tIns="0" rIns="0" bIns="0" rtlCol="0" anchor="t"/>
          <a:lstStyle/>
          <a:p>
            <a:pPr algn="l" indent="0" marL="0">
              <a:lnSpc>
                <a:spcPts val="2700"/>
              </a:lnSpc>
              <a:buNone/>
            </a:pPr>
            <a:r>
              <a:rPr lang="en-US" sz="1700" dirty="0">
                <a:solidFill>
                  <a:srgbClr val="DAD8E9"/>
                </a:solidFill>
                <a:latin typeface="Mukta" pitchFamily="34" charset="0"/>
                <a:ea typeface="Mukta" pitchFamily="34" charset="-122"/>
                <a:cs typeface="Mukta" pitchFamily="34" charset="-120"/>
              </a:rPr>
              <a:t>Stop loss orders don't guarantee a specific sale price. The market order will be filled at the best available price when triggered.</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076"/>
          </a:xfrm>
          <a:prstGeom prst="rect">
            <a:avLst/>
          </a:prstGeom>
        </p:spPr>
      </p:pic>
      <p:sp>
        <p:nvSpPr>
          <p:cNvPr id="3" name="Text 0"/>
          <p:cNvSpPr/>
          <p:nvPr/>
        </p:nvSpPr>
        <p:spPr>
          <a:xfrm>
            <a:off x="670322" y="526733"/>
            <a:ext cx="4978003" cy="531971"/>
          </a:xfrm>
          <a:prstGeom prst="rect">
            <a:avLst/>
          </a:prstGeom>
          <a:noFill/>
          <a:ln/>
        </p:spPr>
        <p:txBody>
          <a:bodyPr wrap="none" lIns="0" tIns="0" rIns="0" bIns="0" rtlCol="0" anchor="t"/>
          <a:lstStyle/>
          <a:p>
            <a:pPr indent="0" marL="0">
              <a:lnSpc>
                <a:spcPts val="4150"/>
              </a:lnSpc>
              <a:buNone/>
            </a:pPr>
            <a:r>
              <a:rPr lang="en-US" sz="3350" dirty="0">
                <a:solidFill>
                  <a:srgbClr val="C6BFEE"/>
                </a:solidFill>
                <a:latin typeface="Prompt" pitchFamily="34" charset="0"/>
                <a:ea typeface="Prompt" pitchFamily="34" charset="-122"/>
                <a:cs typeface="Prompt" pitchFamily="34" charset="-120"/>
              </a:rPr>
              <a:t>Stop Loss Market Order</a:t>
            </a:r>
            <a:endParaRPr lang="en-US" sz="3350" dirty="0"/>
          </a:p>
        </p:txBody>
      </p:sp>
      <p:sp>
        <p:nvSpPr>
          <p:cNvPr id="4" name="Text 1"/>
          <p:cNvSpPr/>
          <p:nvPr/>
        </p:nvSpPr>
        <p:spPr>
          <a:xfrm>
            <a:off x="670322" y="1346002"/>
            <a:ext cx="7803356" cy="919401"/>
          </a:xfrm>
          <a:prstGeom prst="rect">
            <a:avLst/>
          </a:prstGeom>
          <a:noFill/>
          <a:ln/>
        </p:spPr>
        <p:txBody>
          <a:bodyPr wrap="square" lIns="0" tIns="0" rIns="0" bIns="0" rtlCol="0" anchor="t"/>
          <a:lstStyle/>
          <a:p>
            <a:pPr indent="0" marL="0">
              <a:lnSpc>
                <a:spcPts val="2400"/>
              </a:lnSpc>
              <a:buNone/>
            </a:pPr>
            <a:r>
              <a:rPr lang="en-US" sz="1500" dirty="0">
                <a:solidFill>
                  <a:srgbClr val="DAD8E9"/>
                </a:solidFill>
                <a:latin typeface="Mukta" pitchFamily="34" charset="0"/>
                <a:ea typeface="Mukta" pitchFamily="34" charset="-122"/>
                <a:cs typeface="Mukta" pitchFamily="34" charset="-120"/>
              </a:rPr>
              <a:t>A stop loss market order combines the features of a stop loss order and a market order. When the stop price is reached, it triggers a market order to sell the asset at the best available price in the market.</a:t>
            </a:r>
            <a:endParaRPr lang="en-US" sz="1500" dirty="0"/>
          </a:p>
        </p:txBody>
      </p:sp>
      <p:pic>
        <p:nvPicPr>
          <p:cNvPr id="5" name="Image 1" descr="preencoded.png">    </p:cNvPr>
          <p:cNvPicPr>
            <a:picLocks noChangeAspect="1"/>
          </p:cNvPicPr>
          <p:nvPr/>
        </p:nvPicPr>
        <p:blipFill>
          <a:blip r:embed="rId2"/>
          <a:stretch>
            <a:fillRect/>
          </a:stretch>
        </p:blipFill>
        <p:spPr>
          <a:xfrm>
            <a:off x="670322" y="2480786"/>
            <a:ext cx="478869" cy="478869"/>
          </a:xfrm>
          <a:prstGeom prst="rect">
            <a:avLst/>
          </a:prstGeom>
        </p:spPr>
      </p:pic>
      <p:sp>
        <p:nvSpPr>
          <p:cNvPr id="6" name="Text 2"/>
          <p:cNvSpPr/>
          <p:nvPr/>
        </p:nvSpPr>
        <p:spPr>
          <a:xfrm>
            <a:off x="670322" y="3151108"/>
            <a:ext cx="2128242" cy="266105"/>
          </a:xfrm>
          <a:prstGeom prst="rect">
            <a:avLst/>
          </a:prstGeom>
          <a:noFill/>
          <a:ln/>
        </p:spPr>
        <p:txBody>
          <a:bodyPr wrap="none" lIns="0" tIns="0" rIns="0" bIns="0" rtlCol="0" anchor="t"/>
          <a:lstStyle/>
          <a:p>
            <a:pPr algn="l" indent="0" marL="0">
              <a:lnSpc>
                <a:spcPts val="2050"/>
              </a:lnSpc>
              <a:buNone/>
            </a:pPr>
            <a:r>
              <a:rPr lang="en-US" sz="1650" dirty="0">
                <a:solidFill>
                  <a:srgbClr val="DAD8E9"/>
                </a:solidFill>
                <a:latin typeface="Prompt" pitchFamily="34" charset="0"/>
                <a:ea typeface="Prompt" pitchFamily="34" charset="-122"/>
                <a:cs typeface="Prompt" pitchFamily="34" charset="-120"/>
              </a:rPr>
              <a:t>Trigger</a:t>
            </a:r>
            <a:endParaRPr lang="en-US" sz="1650" dirty="0"/>
          </a:p>
        </p:txBody>
      </p:sp>
      <p:sp>
        <p:nvSpPr>
          <p:cNvPr id="7" name="Text 3"/>
          <p:cNvSpPr/>
          <p:nvPr/>
        </p:nvSpPr>
        <p:spPr>
          <a:xfrm>
            <a:off x="670322" y="3532108"/>
            <a:ext cx="7803356" cy="306467"/>
          </a:xfrm>
          <a:prstGeom prst="rect">
            <a:avLst/>
          </a:prstGeom>
          <a:noFill/>
          <a:ln/>
        </p:spPr>
        <p:txBody>
          <a:bodyPr wrap="none" lIns="0" tIns="0" rIns="0" bIns="0" rtlCol="0" anchor="t"/>
          <a:lstStyle/>
          <a:p>
            <a:pPr algn="l" indent="0" marL="0">
              <a:lnSpc>
                <a:spcPts val="2400"/>
              </a:lnSpc>
              <a:buNone/>
            </a:pPr>
            <a:r>
              <a:rPr lang="en-US" sz="1500" dirty="0">
                <a:solidFill>
                  <a:srgbClr val="DAD8E9"/>
                </a:solidFill>
                <a:latin typeface="Mukta" pitchFamily="34" charset="0"/>
                <a:ea typeface="Mukta" pitchFamily="34" charset="-122"/>
                <a:cs typeface="Mukta" pitchFamily="34" charset="-120"/>
              </a:rPr>
              <a:t>When the stop price is reached.</a:t>
            </a:r>
            <a:endParaRPr lang="en-US" sz="1500" dirty="0"/>
          </a:p>
        </p:txBody>
      </p:sp>
      <p:pic>
        <p:nvPicPr>
          <p:cNvPr id="8" name="Image 2" descr="preencoded.png">    </p:cNvPr>
          <p:cNvPicPr>
            <a:picLocks noChangeAspect="1"/>
          </p:cNvPicPr>
          <p:nvPr/>
        </p:nvPicPr>
        <p:blipFill>
          <a:blip r:embed="rId3"/>
          <a:stretch>
            <a:fillRect/>
          </a:stretch>
        </p:blipFill>
        <p:spPr>
          <a:xfrm>
            <a:off x="670322" y="4413171"/>
            <a:ext cx="478869" cy="478869"/>
          </a:xfrm>
          <a:prstGeom prst="rect">
            <a:avLst/>
          </a:prstGeom>
        </p:spPr>
      </p:pic>
      <p:sp>
        <p:nvSpPr>
          <p:cNvPr id="9" name="Text 4"/>
          <p:cNvSpPr/>
          <p:nvPr/>
        </p:nvSpPr>
        <p:spPr>
          <a:xfrm>
            <a:off x="670322" y="5083493"/>
            <a:ext cx="2128242" cy="266105"/>
          </a:xfrm>
          <a:prstGeom prst="rect">
            <a:avLst/>
          </a:prstGeom>
          <a:noFill/>
          <a:ln/>
        </p:spPr>
        <p:txBody>
          <a:bodyPr wrap="none" lIns="0" tIns="0" rIns="0" bIns="0" rtlCol="0" anchor="t"/>
          <a:lstStyle/>
          <a:p>
            <a:pPr algn="l" indent="0" marL="0">
              <a:lnSpc>
                <a:spcPts val="2050"/>
              </a:lnSpc>
              <a:buNone/>
            </a:pPr>
            <a:r>
              <a:rPr lang="en-US" sz="1650" dirty="0">
                <a:solidFill>
                  <a:srgbClr val="DAD8E9"/>
                </a:solidFill>
                <a:latin typeface="Prompt" pitchFamily="34" charset="0"/>
                <a:ea typeface="Prompt" pitchFamily="34" charset="-122"/>
                <a:cs typeface="Prompt" pitchFamily="34" charset="-120"/>
              </a:rPr>
              <a:t>Execution</a:t>
            </a:r>
            <a:endParaRPr lang="en-US" sz="1650" dirty="0"/>
          </a:p>
        </p:txBody>
      </p:sp>
      <p:sp>
        <p:nvSpPr>
          <p:cNvPr id="10" name="Text 5"/>
          <p:cNvSpPr/>
          <p:nvPr/>
        </p:nvSpPr>
        <p:spPr>
          <a:xfrm>
            <a:off x="670322" y="5464493"/>
            <a:ext cx="7803356" cy="306467"/>
          </a:xfrm>
          <a:prstGeom prst="rect">
            <a:avLst/>
          </a:prstGeom>
          <a:noFill/>
          <a:ln/>
        </p:spPr>
        <p:txBody>
          <a:bodyPr wrap="none" lIns="0" tIns="0" rIns="0" bIns="0" rtlCol="0" anchor="t"/>
          <a:lstStyle/>
          <a:p>
            <a:pPr algn="l" indent="0" marL="0">
              <a:lnSpc>
                <a:spcPts val="2400"/>
              </a:lnSpc>
              <a:buNone/>
            </a:pPr>
            <a:r>
              <a:rPr lang="en-US" sz="1500" dirty="0">
                <a:solidFill>
                  <a:srgbClr val="DAD8E9"/>
                </a:solidFill>
                <a:latin typeface="Mukta" pitchFamily="34" charset="0"/>
                <a:ea typeface="Mukta" pitchFamily="34" charset="-122"/>
                <a:cs typeface="Mukta" pitchFamily="34" charset="-120"/>
              </a:rPr>
              <a:t>Immediate execution of a market order at the best available price.</a:t>
            </a:r>
            <a:endParaRPr lang="en-US" sz="1500" dirty="0"/>
          </a:p>
        </p:txBody>
      </p:sp>
      <p:pic>
        <p:nvPicPr>
          <p:cNvPr id="11" name="Image 3" descr="preencoded.png">    </p:cNvPr>
          <p:cNvPicPr>
            <a:picLocks noChangeAspect="1"/>
          </p:cNvPicPr>
          <p:nvPr/>
        </p:nvPicPr>
        <p:blipFill>
          <a:blip r:embed="rId4"/>
          <a:stretch>
            <a:fillRect/>
          </a:stretch>
        </p:blipFill>
        <p:spPr>
          <a:xfrm>
            <a:off x="670322" y="6345555"/>
            <a:ext cx="478869" cy="478869"/>
          </a:xfrm>
          <a:prstGeom prst="rect">
            <a:avLst/>
          </a:prstGeom>
        </p:spPr>
      </p:pic>
      <p:sp>
        <p:nvSpPr>
          <p:cNvPr id="12" name="Text 6"/>
          <p:cNvSpPr/>
          <p:nvPr/>
        </p:nvSpPr>
        <p:spPr>
          <a:xfrm>
            <a:off x="670322" y="7015877"/>
            <a:ext cx="2128242" cy="266105"/>
          </a:xfrm>
          <a:prstGeom prst="rect">
            <a:avLst/>
          </a:prstGeom>
          <a:noFill/>
          <a:ln/>
        </p:spPr>
        <p:txBody>
          <a:bodyPr wrap="none" lIns="0" tIns="0" rIns="0" bIns="0" rtlCol="0" anchor="t"/>
          <a:lstStyle/>
          <a:p>
            <a:pPr algn="l" indent="0" marL="0">
              <a:lnSpc>
                <a:spcPts val="2050"/>
              </a:lnSpc>
              <a:buNone/>
            </a:pPr>
            <a:r>
              <a:rPr lang="en-US" sz="1650" dirty="0">
                <a:solidFill>
                  <a:srgbClr val="DAD8E9"/>
                </a:solidFill>
                <a:latin typeface="Prompt" pitchFamily="34" charset="0"/>
                <a:ea typeface="Prompt" pitchFamily="34" charset="-122"/>
                <a:cs typeface="Prompt" pitchFamily="34" charset="-120"/>
              </a:rPr>
              <a:t>Risk</a:t>
            </a:r>
            <a:endParaRPr lang="en-US" sz="1650" dirty="0"/>
          </a:p>
        </p:txBody>
      </p:sp>
      <p:sp>
        <p:nvSpPr>
          <p:cNvPr id="13" name="Text 7"/>
          <p:cNvSpPr/>
          <p:nvPr/>
        </p:nvSpPr>
        <p:spPr>
          <a:xfrm>
            <a:off x="670322" y="7396877"/>
            <a:ext cx="7803356" cy="306467"/>
          </a:xfrm>
          <a:prstGeom prst="rect">
            <a:avLst/>
          </a:prstGeom>
          <a:noFill/>
          <a:ln/>
        </p:spPr>
        <p:txBody>
          <a:bodyPr wrap="none" lIns="0" tIns="0" rIns="0" bIns="0" rtlCol="0" anchor="t"/>
          <a:lstStyle/>
          <a:p>
            <a:pPr algn="l" indent="0" marL="0">
              <a:lnSpc>
                <a:spcPts val="2400"/>
              </a:lnSpc>
              <a:buNone/>
            </a:pPr>
            <a:r>
              <a:rPr lang="en-US" sz="1500" dirty="0">
                <a:solidFill>
                  <a:srgbClr val="DAD8E9"/>
                </a:solidFill>
                <a:latin typeface="Mukta" pitchFamily="34" charset="0"/>
                <a:ea typeface="Mukta" pitchFamily="34" charset="-122"/>
                <a:cs typeface="Mukta" pitchFamily="34" charset="-120"/>
              </a:rPr>
              <a:t>No control over the execution price, possible slippage.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32641"/>
          </a:xfrm>
          <a:prstGeom prst="rect">
            <a:avLst/>
          </a:prstGeom>
        </p:spPr>
      </p:pic>
      <p:sp>
        <p:nvSpPr>
          <p:cNvPr id="3" name="Text 0"/>
          <p:cNvSpPr/>
          <p:nvPr/>
        </p:nvSpPr>
        <p:spPr>
          <a:xfrm>
            <a:off x="849154" y="3708083"/>
            <a:ext cx="8371403" cy="673894"/>
          </a:xfrm>
          <a:prstGeom prst="rect">
            <a:avLst/>
          </a:prstGeom>
          <a:noFill/>
          <a:ln/>
        </p:spPr>
        <p:txBody>
          <a:bodyPr wrap="none" lIns="0" tIns="0" rIns="0" bIns="0" rtlCol="0" anchor="t"/>
          <a:lstStyle/>
          <a:p>
            <a:pPr indent="0" marL="0">
              <a:lnSpc>
                <a:spcPts val="5300"/>
              </a:lnSpc>
              <a:buNone/>
            </a:pPr>
            <a:r>
              <a:rPr lang="en-US" sz="4200" dirty="0">
                <a:solidFill>
                  <a:srgbClr val="C6BFEE"/>
                </a:solidFill>
                <a:latin typeface="Prompt" pitchFamily="34" charset="0"/>
                <a:ea typeface="Prompt" pitchFamily="34" charset="-122"/>
                <a:cs typeface="Prompt" pitchFamily="34" charset="-120"/>
              </a:rPr>
              <a:t>Good-Till-Canceled (GTC) Order</a:t>
            </a:r>
            <a:endParaRPr lang="en-US" sz="4200" dirty="0"/>
          </a:p>
        </p:txBody>
      </p:sp>
      <p:sp>
        <p:nvSpPr>
          <p:cNvPr id="4" name="Text 1"/>
          <p:cNvSpPr/>
          <p:nvPr/>
        </p:nvSpPr>
        <p:spPr>
          <a:xfrm>
            <a:off x="849154" y="4745831"/>
            <a:ext cx="12932093" cy="776288"/>
          </a:xfrm>
          <a:prstGeom prst="rect">
            <a:avLst/>
          </a:prstGeom>
          <a:noFill/>
          <a:ln/>
        </p:spPr>
        <p:txBody>
          <a:bodyPr wrap="square" lIns="0" tIns="0" rIns="0" bIns="0" rtlCol="0" anchor="t"/>
          <a:lstStyle/>
          <a:p>
            <a:pPr indent="0" marL="0">
              <a:lnSpc>
                <a:spcPts val="3050"/>
              </a:lnSpc>
              <a:buNone/>
            </a:pPr>
            <a:r>
              <a:rPr lang="en-US" sz="1900" dirty="0">
                <a:solidFill>
                  <a:srgbClr val="DAD8E9"/>
                </a:solidFill>
                <a:latin typeface="Mukta" pitchFamily="34" charset="0"/>
                <a:ea typeface="Mukta" pitchFamily="34" charset="-122"/>
                <a:cs typeface="Mukta" pitchFamily="34" charset="-120"/>
              </a:rPr>
              <a:t>A GTC order remains active until it is either filled, canceled by the user, or the order is expired by the broker due to the asset being delisted or reaching its expiration date.</a:t>
            </a:r>
            <a:endParaRPr lang="en-US" sz="1900" dirty="0"/>
          </a:p>
        </p:txBody>
      </p:sp>
      <p:sp>
        <p:nvSpPr>
          <p:cNvPr id="5" name="Shape 2"/>
          <p:cNvSpPr/>
          <p:nvPr/>
        </p:nvSpPr>
        <p:spPr>
          <a:xfrm>
            <a:off x="849154" y="5795010"/>
            <a:ext cx="6344841" cy="1759029"/>
          </a:xfrm>
          <a:prstGeom prst="roundRect">
            <a:avLst>
              <a:gd name="adj" fmla="val 5793"/>
            </a:avLst>
          </a:prstGeom>
          <a:solidFill>
            <a:srgbClr val="542C49"/>
          </a:solidFill>
          <a:ln w="7620">
            <a:solidFill>
              <a:srgbClr val="6D4562"/>
            </a:solidFill>
            <a:prstDash val="solid"/>
          </a:ln>
        </p:spPr>
      </p:sp>
      <p:sp>
        <p:nvSpPr>
          <p:cNvPr id="6" name="Text 3"/>
          <p:cNvSpPr/>
          <p:nvPr/>
        </p:nvSpPr>
        <p:spPr>
          <a:xfrm>
            <a:off x="1099304" y="6045160"/>
            <a:ext cx="2695694" cy="336947"/>
          </a:xfrm>
          <a:prstGeom prst="rect">
            <a:avLst/>
          </a:prstGeom>
          <a:noFill/>
          <a:ln/>
        </p:spPr>
        <p:txBody>
          <a:bodyPr wrap="none" lIns="0" tIns="0" rIns="0" bIns="0" rtlCol="0" anchor="t"/>
          <a:lstStyle/>
          <a:p>
            <a:pPr indent="0" marL="0">
              <a:lnSpc>
                <a:spcPts val="2650"/>
              </a:lnSpc>
              <a:buNone/>
            </a:pPr>
            <a:r>
              <a:rPr lang="en-US" sz="2100" dirty="0">
                <a:solidFill>
                  <a:srgbClr val="DAD8E9"/>
                </a:solidFill>
                <a:latin typeface="Prompt" pitchFamily="34" charset="0"/>
                <a:ea typeface="Prompt" pitchFamily="34" charset="-122"/>
                <a:cs typeface="Prompt" pitchFamily="34" charset="-120"/>
              </a:rPr>
              <a:t>Advantage</a:t>
            </a:r>
            <a:endParaRPr lang="en-US" sz="2100" dirty="0"/>
          </a:p>
        </p:txBody>
      </p:sp>
      <p:sp>
        <p:nvSpPr>
          <p:cNvPr id="7" name="Text 4"/>
          <p:cNvSpPr/>
          <p:nvPr/>
        </p:nvSpPr>
        <p:spPr>
          <a:xfrm>
            <a:off x="1099304" y="6527602"/>
            <a:ext cx="5844540" cy="776288"/>
          </a:xfrm>
          <a:prstGeom prst="rect">
            <a:avLst/>
          </a:prstGeom>
          <a:noFill/>
          <a:ln/>
        </p:spPr>
        <p:txBody>
          <a:bodyPr wrap="square" lIns="0" tIns="0" rIns="0" bIns="0" rtlCol="0" anchor="t"/>
          <a:lstStyle/>
          <a:p>
            <a:pPr indent="0" marL="0">
              <a:lnSpc>
                <a:spcPts val="3050"/>
              </a:lnSpc>
              <a:buNone/>
            </a:pPr>
            <a:r>
              <a:rPr lang="en-US" sz="1900" dirty="0">
                <a:solidFill>
                  <a:srgbClr val="DAD8E9"/>
                </a:solidFill>
                <a:latin typeface="Mukta" pitchFamily="34" charset="0"/>
                <a:ea typeface="Mukta" pitchFamily="34" charset="-122"/>
                <a:cs typeface="Mukta" pitchFamily="34" charset="-120"/>
              </a:rPr>
              <a:t>Convenient for long-term trades, ensuring the order remains active until filled.</a:t>
            </a:r>
            <a:endParaRPr lang="en-US" sz="1900" dirty="0"/>
          </a:p>
        </p:txBody>
      </p:sp>
      <p:sp>
        <p:nvSpPr>
          <p:cNvPr id="8" name="Shape 5"/>
          <p:cNvSpPr/>
          <p:nvPr/>
        </p:nvSpPr>
        <p:spPr>
          <a:xfrm>
            <a:off x="7436525" y="5795010"/>
            <a:ext cx="6344841" cy="1759029"/>
          </a:xfrm>
          <a:prstGeom prst="roundRect">
            <a:avLst>
              <a:gd name="adj" fmla="val 5793"/>
            </a:avLst>
          </a:prstGeom>
          <a:solidFill>
            <a:srgbClr val="542C49"/>
          </a:solidFill>
          <a:ln w="7620">
            <a:solidFill>
              <a:srgbClr val="6D4562"/>
            </a:solidFill>
            <a:prstDash val="solid"/>
          </a:ln>
        </p:spPr>
      </p:sp>
      <p:sp>
        <p:nvSpPr>
          <p:cNvPr id="9" name="Text 6"/>
          <p:cNvSpPr/>
          <p:nvPr/>
        </p:nvSpPr>
        <p:spPr>
          <a:xfrm>
            <a:off x="7686675" y="6045160"/>
            <a:ext cx="2695694" cy="336947"/>
          </a:xfrm>
          <a:prstGeom prst="rect">
            <a:avLst/>
          </a:prstGeom>
          <a:noFill/>
          <a:ln/>
        </p:spPr>
        <p:txBody>
          <a:bodyPr wrap="none" lIns="0" tIns="0" rIns="0" bIns="0" rtlCol="0" anchor="t"/>
          <a:lstStyle/>
          <a:p>
            <a:pPr indent="0" marL="0">
              <a:lnSpc>
                <a:spcPts val="2650"/>
              </a:lnSpc>
              <a:buNone/>
            </a:pPr>
            <a:r>
              <a:rPr lang="en-US" sz="2100" dirty="0">
                <a:solidFill>
                  <a:srgbClr val="DAD8E9"/>
                </a:solidFill>
                <a:latin typeface="Prompt" pitchFamily="34" charset="0"/>
                <a:ea typeface="Prompt" pitchFamily="34" charset="-122"/>
                <a:cs typeface="Prompt" pitchFamily="34" charset="-120"/>
              </a:rPr>
              <a:t>Disadvantage</a:t>
            </a:r>
            <a:endParaRPr lang="en-US" sz="2100" dirty="0"/>
          </a:p>
        </p:txBody>
      </p:sp>
      <p:sp>
        <p:nvSpPr>
          <p:cNvPr id="10" name="Text 7"/>
          <p:cNvSpPr/>
          <p:nvPr/>
        </p:nvSpPr>
        <p:spPr>
          <a:xfrm>
            <a:off x="7686675" y="6527602"/>
            <a:ext cx="5844540" cy="776288"/>
          </a:xfrm>
          <a:prstGeom prst="rect">
            <a:avLst/>
          </a:prstGeom>
          <a:noFill/>
          <a:ln/>
        </p:spPr>
        <p:txBody>
          <a:bodyPr wrap="square" lIns="0" tIns="0" rIns="0" bIns="0" rtlCol="0" anchor="t"/>
          <a:lstStyle/>
          <a:p>
            <a:pPr indent="0" marL="0">
              <a:lnSpc>
                <a:spcPts val="3050"/>
              </a:lnSpc>
              <a:buNone/>
            </a:pPr>
            <a:r>
              <a:rPr lang="en-US" sz="1900" dirty="0">
                <a:solidFill>
                  <a:srgbClr val="DAD8E9"/>
                </a:solidFill>
                <a:latin typeface="Mukta" pitchFamily="34" charset="0"/>
                <a:ea typeface="Mukta" pitchFamily="34" charset="-122"/>
                <a:cs typeface="Mukta" pitchFamily="34" charset="-120"/>
              </a:rPr>
              <a:t>Requires monitoring in case of significant market changes or asset delisting.</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2836" y="798433"/>
            <a:ext cx="7578328" cy="1242536"/>
          </a:xfrm>
          <a:prstGeom prst="rect">
            <a:avLst/>
          </a:prstGeom>
          <a:noFill/>
          <a:ln/>
        </p:spPr>
        <p:txBody>
          <a:bodyPr wrap="square" lIns="0" tIns="0" rIns="0" bIns="0" rtlCol="0" anchor="t"/>
          <a:lstStyle/>
          <a:p>
            <a:pPr indent="0" marL="0">
              <a:lnSpc>
                <a:spcPts val="4850"/>
              </a:lnSpc>
              <a:buNone/>
            </a:pPr>
            <a:r>
              <a:rPr lang="en-US" sz="3900" dirty="0">
                <a:solidFill>
                  <a:srgbClr val="C6BFEE"/>
                </a:solidFill>
                <a:latin typeface="Prompt" pitchFamily="34" charset="0"/>
                <a:ea typeface="Prompt" pitchFamily="34" charset="-122"/>
                <a:cs typeface="Prompt" pitchFamily="34" charset="-120"/>
              </a:rPr>
              <a:t>Immediate-or-Cancel (IOC) Order</a:t>
            </a:r>
            <a:endParaRPr lang="en-US" sz="3900" dirty="0"/>
          </a:p>
        </p:txBody>
      </p:sp>
      <p:sp>
        <p:nvSpPr>
          <p:cNvPr id="4" name="Text 1"/>
          <p:cNvSpPr/>
          <p:nvPr/>
        </p:nvSpPr>
        <p:spPr>
          <a:xfrm>
            <a:off x="782836" y="2376488"/>
            <a:ext cx="7578328" cy="1073706"/>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pitchFamily="34" charset="0"/>
                <a:ea typeface="Mukta" pitchFamily="34" charset="-122"/>
                <a:cs typeface="Mukta" pitchFamily="34" charset="-120"/>
              </a:rPr>
              <a:t>An IOC order attempts to fill the entire order immediately. If the entire order cannot be filled at the current market price, any unfilled portion is automatically canceled.</a:t>
            </a:r>
            <a:endParaRPr lang="en-US" sz="1750" dirty="0"/>
          </a:p>
        </p:txBody>
      </p:sp>
      <p:sp>
        <p:nvSpPr>
          <p:cNvPr id="5" name="Shape 2"/>
          <p:cNvSpPr/>
          <p:nvPr/>
        </p:nvSpPr>
        <p:spPr>
          <a:xfrm>
            <a:off x="782836" y="3701772"/>
            <a:ext cx="7578328" cy="3729276"/>
          </a:xfrm>
          <a:prstGeom prst="roundRect">
            <a:avLst>
              <a:gd name="adj" fmla="val 2519"/>
            </a:avLst>
          </a:prstGeom>
          <a:noFill/>
          <a:ln w="7620">
            <a:solidFill>
              <a:srgbClr val="FFFFFF">
                <a:alpha val="24000"/>
              </a:srgbClr>
            </a:solidFill>
            <a:prstDash val="solid"/>
          </a:ln>
        </p:spPr>
      </p:sp>
      <p:sp>
        <p:nvSpPr>
          <p:cNvPr id="6" name="Shape 3"/>
          <p:cNvSpPr/>
          <p:nvPr/>
        </p:nvSpPr>
        <p:spPr>
          <a:xfrm>
            <a:off x="790456" y="3709392"/>
            <a:ext cx="7563088" cy="999411"/>
          </a:xfrm>
          <a:prstGeom prst="rect">
            <a:avLst/>
          </a:prstGeom>
          <a:solidFill>
            <a:srgbClr val="FFFFFF">
              <a:alpha val="4000"/>
            </a:srgbClr>
          </a:solidFill>
          <a:ln/>
        </p:spPr>
      </p:sp>
      <p:sp>
        <p:nvSpPr>
          <p:cNvPr id="7" name="Text 4"/>
          <p:cNvSpPr/>
          <p:nvPr/>
        </p:nvSpPr>
        <p:spPr>
          <a:xfrm>
            <a:off x="1014055" y="3851196"/>
            <a:ext cx="3330535" cy="357902"/>
          </a:xfrm>
          <a:prstGeom prst="rect">
            <a:avLst/>
          </a:prstGeom>
          <a:noFill/>
          <a:ln/>
        </p:spPr>
        <p:txBody>
          <a:bodyPr wrap="none" lIns="0" tIns="0" rIns="0" bIns="0" rtlCol="0" anchor="t"/>
          <a:lstStyle/>
          <a:p>
            <a:pPr indent="0" marL="0">
              <a:lnSpc>
                <a:spcPts val="2800"/>
              </a:lnSpc>
              <a:buNone/>
            </a:pPr>
            <a:r>
              <a:rPr lang="en-US" sz="1750" dirty="0">
                <a:solidFill>
                  <a:srgbClr val="DAD8E9"/>
                </a:solidFill>
                <a:latin typeface="Mukta" pitchFamily="34" charset="0"/>
                <a:ea typeface="Mukta" pitchFamily="34" charset="-122"/>
                <a:cs typeface="Mukta" pitchFamily="34" charset="-120"/>
              </a:rPr>
              <a:t>Filled</a:t>
            </a:r>
            <a:endParaRPr lang="en-US" sz="1750" dirty="0"/>
          </a:p>
        </p:txBody>
      </p:sp>
      <p:sp>
        <p:nvSpPr>
          <p:cNvPr id="8" name="Text 5"/>
          <p:cNvSpPr/>
          <p:nvPr/>
        </p:nvSpPr>
        <p:spPr>
          <a:xfrm>
            <a:off x="4799409" y="3851196"/>
            <a:ext cx="3330535" cy="715804"/>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pitchFamily="34" charset="0"/>
                <a:ea typeface="Mukta" pitchFamily="34" charset="-122"/>
                <a:cs typeface="Mukta" pitchFamily="34" charset="-120"/>
              </a:rPr>
              <a:t>Entire order is executed at the best available price.</a:t>
            </a:r>
            <a:endParaRPr lang="en-US" sz="1750" dirty="0"/>
          </a:p>
        </p:txBody>
      </p:sp>
      <p:sp>
        <p:nvSpPr>
          <p:cNvPr id="9" name="Shape 6"/>
          <p:cNvSpPr/>
          <p:nvPr/>
        </p:nvSpPr>
        <p:spPr>
          <a:xfrm>
            <a:off x="790456" y="4708803"/>
            <a:ext cx="7563088" cy="1357313"/>
          </a:xfrm>
          <a:prstGeom prst="rect">
            <a:avLst/>
          </a:prstGeom>
          <a:solidFill>
            <a:srgbClr val="000000">
              <a:alpha val="4000"/>
            </a:srgbClr>
          </a:solidFill>
          <a:ln/>
        </p:spPr>
      </p:sp>
      <p:sp>
        <p:nvSpPr>
          <p:cNvPr id="10" name="Text 7"/>
          <p:cNvSpPr/>
          <p:nvPr/>
        </p:nvSpPr>
        <p:spPr>
          <a:xfrm>
            <a:off x="1014055" y="4850606"/>
            <a:ext cx="3330535" cy="357902"/>
          </a:xfrm>
          <a:prstGeom prst="rect">
            <a:avLst/>
          </a:prstGeom>
          <a:noFill/>
          <a:ln/>
        </p:spPr>
        <p:txBody>
          <a:bodyPr wrap="none" lIns="0" tIns="0" rIns="0" bIns="0" rtlCol="0" anchor="t"/>
          <a:lstStyle/>
          <a:p>
            <a:pPr indent="0" marL="0">
              <a:lnSpc>
                <a:spcPts val="2800"/>
              </a:lnSpc>
              <a:buNone/>
            </a:pPr>
            <a:r>
              <a:rPr lang="en-US" sz="1750" dirty="0">
                <a:solidFill>
                  <a:srgbClr val="DAD8E9"/>
                </a:solidFill>
                <a:latin typeface="Mukta" pitchFamily="34" charset="0"/>
                <a:ea typeface="Mukta" pitchFamily="34" charset="-122"/>
                <a:cs typeface="Mukta" pitchFamily="34" charset="-120"/>
              </a:rPr>
              <a:t>Partially Filled</a:t>
            </a:r>
            <a:endParaRPr lang="en-US" sz="1750" dirty="0"/>
          </a:p>
        </p:txBody>
      </p:sp>
      <p:sp>
        <p:nvSpPr>
          <p:cNvPr id="11" name="Text 8"/>
          <p:cNvSpPr/>
          <p:nvPr/>
        </p:nvSpPr>
        <p:spPr>
          <a:xfrm>
            <a:off x="4799409" y="4850606"/>
            <a:ext cx="3330535" cy="1073706"/>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pitchFamily="34" charset="0"/>
                <a:ea typeface="Mukta" pitchFamily="34" charset="-122"/>
                <a:cs typeface="Mukta" pitchFamily="34" charset="-120"/>
              </a:rPr>
              <a:t>A portion of the order is filled at the best available price, and the remaining portion is canceled.</a:t>
            </a:r>
            <a:endParaRPr lang="en-US" sz="1750" dirty="0"/>
          </a:p>
        </p:txBody>
      </p:sp>
      <p:sp>
        <p:nvSpPr>
          <p:cNvPr id="12" name="Shape 9"/>
          <p:cNvSpPr/>
          <p:nvPr/>
        </p:nvSpPr>
        <p:spPr>
          <a:xfrm>
            <a:off x="790456" y="6066115"/>
            <a:ext cx="7563088" cy="1357313"/>
          </a:xfrm>
          <a:prstGeom prst="rect">
            <a:avLst/>
          </a:prstGeom>
          <a:solidFill>
            <a:srgbClr val="FFFFFF">
              <a:alpha val="4000"/>
            </a:srgbClr>
          </a:solidFill>
          <a:ln/>
        </p:spPr>
      </p:sp>
      <p:sp>
        <p:nvSpPr>
          <p:cNvPr id="13" name="Text 10"/>
          <p:cNvSpPr/>
          <p:nvPr/>
        </p:nvSpPr>
        <p:spPr>
          <a:xfrm>
            <a:off x="1014055" y="6207919"/>
            <a:ext cx="3330535" cy="357902"/>
          </a:xfrm>
          <a:prstGeom prst="rect">
            <a:avLst/>
          </a:prstGeom>
          <a:noFill/>
          <a:ln/>
        </p:spPr>
        <p:txBody>
          <a:bodyPr wrap="none" lIns="0" tIns="0" rIns="0" bIns="0" rtlCol="0" anchor="t"/>
          <a:lstStyle/>
          <a:p>
            <a:pPr indent="0" marL="0">
              <a:lnSpc>
                <a:spcPts val="2800"/>
              </a:lnSpc>
              <a:buNone/>
            </a:pPr>
            <a:r>
              <a:rPr lang="en-US" sz="1750" dirty="0">
                <a:solidFill>
                  <a:srgbClr val="DAD8E9"/>
                </a:solidFill>
                <a:latin typeface="Mukta" pitchFamily="34" charset="0"/>
                <a:ea typeface="Mukta" pitchFamily="34" charset="-122"/>
                <a:cs typeface="Mukta" pitchFamily="34" charset="-120"/>
              </a:rPr>
              <a:t>Unfilled</a:t>
            </a:r>
            <a:endParaRPr lang="en-US" sz="1750" dirty="0"/>
          </a:p>
        </p:txBody>
      </p:sp>
      <p:sp>
        <p:nvSpPr>
          <p:cNvPr id="14" name="Text 11"/>
          <p:cNvSpPr/>
          <p:nvPr/>
        </p:nvSpPr>
        <p:spPr>
          <a:xfrm>
            <a:off x="4799409" y="6207919"/>
            <a:ext cx="3330535" cy="1073706"/>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pitchFamily="34" charset="0"/>
                <a:ea typeface="Mukta" pitchFamily="34" charset="-122"/>
                <a:cs typeface="Mukta" pitchFamily="34" charset="-120"/>
              </a:rPr>
              <a:t>The entire order is canceled as it cannot be filled at the current market price.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1848" y="570190"/>
            <a:ext cx="4606171" cy="575786"/>
          </a:xfrm>
          <a:prstGeom prst="rect">
            <a:avLst/>
          </a:prstGeom>
          <a:noFill/>
          <a:ln/>
        </p:spPr>
        <p:txBody>
          <a:bodyPr wrap="none" lIns="0" tIns="0" rIns="0" bIns="0" rtlCol="0" anchor="t"/>
          <a:lstStyle/>
          <a:p>
            <a:pPr indent="0" marL="0">
              <a:lnSpc>
                <a:spcPts val="4500"/>
              </a:lnSpc>
              <a:buNone/>
            </a:pPr>
            <a:r>
              <a:rPr lang="en-US" sz="3600" dirty="0">
                <a:solidFill>
                  <a:srgbClr val="C6BFEE"/>
                </a:solidFill>
                <a:latin typeface="Prompt" pitchFamily="34" charset="0"/>
                <a:ea typeface="Prompt" pitchFamily="34" charset="-122"/>
                <a:cs typeface="Prompt" pitchFamily="34" charset="-120"/>
              </a:rPr>
              <a:t>After-Market Order</a:t>
            </a:r>
            <a:endParaRPr lang="en-US" sz="3600" dirty="0"/>
          </a:p>
        </p:txBody>
      </p:sp>
      <p:sp>
        <p:nvSpPr>
          <p:cNvPr id="4" name="Text 1"/>
          <p:cNvSpPr/>
          <p:nvPr/>
        </p:nvSpPr>
        <p:spPr>
          <a:xfrm>
            <a:off x="6211848" y="1456849"/>
            <a:ext cx="7693104" cy="994767"/>
          </a:xfrm>
          <a:prstGeom prst="rect">
            <a:avLst/>
          </a:prstGeom>
          <a:noFill/>
          <a:ln/>
        </p:spPr>
        <p:txBody>
          <a:bodyPr wrap="square" lIns="0" tIns="0" rIns="0" bIns="0" rtlCol="0" anchor="t"/>
          <a:lstStyle/>
          <a:p>
            <a:pPr indent="0" marL="0">
              <a:lnSpc>
                <a:spcPts val="2600"/>
              </a:lnSpc>
              <a:buNone/>
            </a:pPr>
            <a:r>
              <a:rPr lang="en-US" sz="1600" dirty="0">
                <a:solidFill>
                  <a:srgbClr val="DAD8E9"/>
                </a:solidFill>
                <a:latin typeface="Mukta" pitchFamily="34" charset="0"/>
                <a:ea typeface="Mukta" pitchFamily="34" charset="-122"/>
                <a:cs typeface="Mukta" pitchFamily="34" charset="-120"/>
              </a:rPr>
              <a:t>An after-market order allows you to place an order to buy or sell an asset after the regular trading hours have ended. These orders are executed during the post-market session, which typically occurs from 4:00 PM to 8:00 PM ET.</a:t>
            </a:r>
            <a:endParaRPr lang="en-US" sz="1600" dirty="0"/>
          </a:p>
        </p:txBody>
      </p:sp>
      <p:pic>
        <p:nvPicPr>
          <p:cNvPr id="5" name="Image 1" descr="preencoded.png">    </p:cNvPr>
          <p:cNvPicPr>
            <a:picLocks noChangeAspect="1"/>
          </p:cNvPicPr>
          <p:nvPr/>
        </p:nvPicPr>
        <p:blipFill>
          <a:blip r:embed="rId2"/>
          <a:stretch>
            <a:fillRect/>
          </a:stretch>
        </p:blipFill>
        <p:spPr>
          <a:xfrm>
            <a:off x="6211848" y="2684740"/>
            <a:ext cx="1036320" cy="1658183"/>
          </a:xfrm>
          <a:prstGeom prst="rect">
            <a:avLst/>
          </a:prstGeom>
        </p:spPr>
      </p:pic>
      <p:sp>
        <p:nvSpPr>
          <p:cNvPr id="6" name="Text 2"/>
          <p:cNvSpPr/>
          <p:nvPr/>
        </p:nvSpPr>
        <p:spPr>
          <a:xfrm>
            <a:off x="7559040" y="2891909"/>
            <a:ext cx="2303026" cy="287774"/>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pitchFamily="34" charset="0"/>
                <a:ea typeface="Prompt" pitchFamily="34" charset="-122"/>
                <a:cs typeface="Prompt" pitchFamily="34" charset="-120"/>
              </a:rPr>
              <a:t>Post-Market</a:t>
            </a:r>
            <a:endParaRPr lang="en-US" sz="1800" dirty="0"/>
          </a:p>
        </p:txBody>
      </p:sp>
      <p:sp>
        <p:nvSpPr>
          <p:cNvPr id="7" name="Text 3"/>
          <p:cNvSpPr/>
          <p:nvPr/>
        </p:nvSpPr>
        <p:spPr>
          <a:xfrm>
            <a:off x="7559040" y="3303984"/>
            <a:ext cx="6345912" cy="663178"/>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pitchFamily="34" charset="0"/>
                <a:ea typeface="Mukta" pitchFamily="34" charset="-122"/>
                <a:cs typeface="Mukta" pitchFamily="34" charset="-120"/>
              </a:rPr>
              <a:t>Orders executed during the post-market session, typically after the regular trading hours.</a:t>
            </a:r>
            <a:endParaRPr lang="en-US" sz="1600" dirty="0"/>
          </a:p>
        </p:txBody>
      </p:sp>
      <p:pic>
        <p:nvPicPr>
          <p:cNvPr id="8" name="Image 2" descr="preencoded.png">    </p:cNvPr>
          <p:cNvPicPr>
            <a:picLocks noChangeAspect="1"/>
          </p:cNvPicPr>
          <p:nvPr/>
        </p:nvPicPr>
        <p:blipFill>
          <a:blip r:embed="rId3"/>
          <a:stretch>
            <a:fillRect/>
          </a:stretch>
        </p:blipFill>
        <p:spPr>
          <a:xfrm>
            <a:off x="6211848" y="4342924"/>
            <a:ext cx="1036320" cy="1658183"/>
          </a:xfrm>
          <a:prstGeom prst="rect">
            <a:avLst/>
          </a:prstGeom>
        </p:spPr>
      </p:pic>
      <p:sp>
        <p:nvSpPr>
          <p:cNvPr id="9" name="Text 4"/>
          <p:cNvSpPr/>
          <p:nvPr/>
        </p:nvSpPr>
        <p:spPr>
          <a:xfrm>
            <a:off x="7559040" y="4550093"/>
            <a:ext cx="2303026" cy="287774"/>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pitchFamily="34" charset="0"/>
                <a:ea typeface="Prompt" pitchFamily="34" charset="-122"/>
                <a:cs typeface="Prompt" pitchFamily="34" charset="-120"/>
              </a:rPr>
              <a:t>Price Volatility</a:t>
            </a:r>
            <a:endParaRPr lang="en-US" sz="1800" dirty="0"/>
          </a:p>
        </p:txBody>
      </p:sp>
      <p:sp>
        <p:nvSpPr>
          <p:cNvPr id="10" name="Text 5"/>
          <p:cNvSpPr/>
          <p:nvPr/>
        </p:nvSpPr>
        <p:spPr>
          <a:xfrm>
            <a:off x="7559040" y="4962168"/>
            <a:ext cx="6345912" cy="331589"/>
          </a:xfrm>
          <a:prstGeom prst="rect">
            <a:avLst/>
          </a:prstGeom>
          <a:noFill/>
          <a:ln/>
        </p:spPr>
        <p:txBody>
          <a:bodyPr wrap="none" lIns="0" tIns="0" rIns="0" bIns="0" rtlCol="0" anchor="t"/>
          <a:lstStyle/>
          <a:p>
            <a:pPr algn="l" indent="0" marL="0">
              <a:lnSpc>
                <a:spcPts val="2600"/>
              </a:lnSpc>
              <a:buNone/>
            </a:pPr>
            <a:r>
              <a:rPr lang="en-US" sz="1600" dirty="0">
                <a:solidFill>
                  <a:srgbClr val="DAD8E9"/>
                </a:solidFill>
                <a:latin typeface="Mukta" pitchFamily="34" charset="0"/>
                <a:ea typeface="Mukta" pitchFamily="34" charset="-122"/>
                <a:cs typeface="Mukta" pitchFamily="34" charset="-120"/>
              </a:rPr>
              <a:t>Potential for higher price volatility and slippage due to limited liquidity.</a:t>
            </a:r>
            <a:endParaRPr lang="en-US" sz="1600" dirty="0"/>
          </a:p>
        </p:txBody>
      </p:sp>
      <p:pic>
        <p:nvPicPr>
          <p:cNvPr id="11" name="Image 3" descr="preencoded.png">    </p:cNvPr>
          <p:cNvPicPr>
            <a:picLocks noChangeAspect="1"/>
          </p:cNvPicPr>
          <p:nvPr/>
        </p:nvPicPr>
        <p:blipFill>
          <a:blip r:embed="rId4"/>
          <a:stretch>
            <a:fillRect/>
          </a:stretch>
        </p:blipFill>
        <p:spPr>
          <a:xfrm>
            <a:off x="6211848" y="6001107"/>
            <a:ext cx="1036320" cy="1658183"/>
          </a:xfrm>
          <a:prstGeom prst="rect">
            <a:avLst/>
          </a:prstGeom>
        </p:spPr>
      </p:pic>
      <p:sp>
        <p:nvSpPr>
          <p:cNvPr id="12" name="Text 6"/>
          <p:cNvSpPr/>
          <p:nvPr/>
        </p:nvSpPr>
        <p:spPr>
          <a:xfrm>
            <a:off x="7559040" y="6208276"/>
            <a:ext cx="2303026" cy="287774"/>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pitchFamily="34" charset="0"/>
                <a:ea typeface="Prompt" pitchFamily="34" charset="-122"/>
                <a:cs typeface="Prompt" pitchFamily="34" charset="-120"/>
              </a:rPr>
              <a:t>Limited Liquidity</a:t>
            </a:r>
            <a:endParaRPr lang="en-US" sz="1800" dirty="0"/>
          </a:p>
        </p:txBody>
      </p:sp>
      <p:sp>
        <p:nvSpPr>
          <p:cNvPr id="13" name="Text 7"/>
          <p:cNvSpPr/>
          <p:nvPr/>
        </p:nvSpPr>
        <p:spPr>
          <a:xfrm>
            <a:off x="7559040" y="6620351"/>
            <a:ext cx="6345912" cy="663178"/>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pitchFamily="34" charset="0"/>
                <a:ea typeface="Mukta" pitchFamily="34" charset="-122"/>
                <a:cs typeface="Mukta" pitchFamily="34" charset="-120"/>
              </a:rPr>
              <a:t>Fewer market participants available, resulting in smaller trading volumes and potential for wider spreads.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4146" y="616148"/>
            <a:ext cx="6599873" cy="622340"/>
          </a:xfrm>
          <a:prstGeom prst="rect">
            <a:avLst/>
          </a:prstGeom>
          <a:noFill/>
          <a:ln/>
        </p:spPr>
        <p:txBody>
          <a:bodyPr wrap="none" lIns="0" tIns="0" rIns="0" bIns="0" rtlCol="0" anchor="t"/>
          <a:lstStyle/>
          <a:p>
            <a:pPr indent="0" marL="0">
              <a:lnSpc>
                <a:spcPts val="4900"/>
              </a:lnSpc>
              <a:buNone/>
            </a:pPr>
            <a:r>
              <a:rPr lang="en-US" sz="3900" dirty="0">
                <a:solidFill>
                  <a:srgbClr val="C6BFEE"/>
                </a:solidFill>
                <a:latin typeface="Prompt" pitchFamily="34" charset="0"/>
                <a:ea typeface="Prompt" pitchFamily="34" charset="-122"/>
                <a:cs typeface="Prompt" pitchFamily="34" charset="-120"/>
              </a:rPr>
              <a:t>Good-Till-Time (GTT) Order</a:t>
            </a:r>
            <a:endParaRPr lang="en-US" sz="3900" dirty="0"/>
          </a:p>
        </p:txBody>
      </p:sp>
      <p:sp>
        <p:nvSpPr>
          <p:cNvPr id="3" name="Text 1"/>
          <p:cNvSpPr/>
          <p:nvPr/>
        </p:nvSpPr>
        <p:spPr>
          <a:xfrm>
            <a:off x="784146" y="1686520"/>
            <a:ext cx="13062109" cy="716994"/>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pitchFamily="34" charset="0"/>
                <a:ea typeface="Mukta" pitchFamily="34" charset="-122"/>
                <a:cs typeface="Mukta" pitchFamily="34" charset="-120"/>
              </a:rPr>
              <a:t>A GTT order allows you to specify a specific time when the order should be filled. The order will remain active until that time is reached, and then it will be canceled if it has not been filled.</a:t>
            </a:r>
            <a:endParaRPr lang="en-US" sz="1750" dirty="0"/>
          </a:p>
        </p:txBody>
      </p:sp>
      <p:pic>
        <p:nvPicPr>
          <p:cNvPr id="4" name="Image 0" descr="preencoded.png">    </p:cNvPr>
          <p:cNvPicPr>
            <a:picLocks noChangeAspect="1"/>
          </p:cNvPicPr>
          <p:nvPr/>
        </p:nvPicPr>
        <p:blipFill>
          <a:blip r:embed="rId1"/>
          <a:stretch>
            <a:fillRect/>
          </a:stretch>
        </p:blipFill>
        <p:spPr>
          <a:xfrm>
            <a:off x="784146" y="2655570"/>
            <a:ext cx="6363057" cy="3932634"/>
          </a:xfrm>
          <a:prstGeom prst="rect">
            <a:avLst/>
          </a:prstGeom>
        </p:spPr>
      </p:pic>
      <p:sp>
        <p:nvSpPr>
          <p:cNvPr id="5" name="Text 2"/>
          <p:cNvSpPr/>
          <p:nvPr/>
        </p:nvSpPr>
        <p:spPr>
          <a:xfrm>
            <a:off x="784146" y="6868239"/>
            <a:ext cx="2489597" cy="311110"/>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pitchFamily="34" charset="0"/>
                <a:ea typeface="Prompt" pitchFamily="34" charset="-122"/>
                <a:cs typeface="Prompt" pitchFamily="34" charset="-120"/>
              </a:rPr>
              <a:t>Time Constraint</a:t>
            </a:r>
            <a:endParaRPr lang="en-US" sz="1950" dirty="0"/>
          </a:p>
        </p:txBody>
      </p:sp>
      <p:sp>
        <p:nvSpPr>
          <p:cNvPr id="6" name="Text 3"/>
          <p:cNvSpPr/>
          <p:nvPr/>
        </p:nvSpPr>
        <p:spPr>
          <a:xfrm>
            <a:off x="784146" y="7313771"/>
            <a:ext cx="6363057" cy="358497"/>
          </a:xfrm>
          <a:prstGeom prst="rect">
            <a:avLst/>
          </a:prstGeom>
          <a:noFill/>
          <a:ln/>
        </p:spPr>
        <p:txBody>
          <a:bodyPr wrap="none" lIns="0" tIns="0" rIns="0" bIns="0" rtlCol="0" anchor="t"/>
          <a:lstStyle/>
          <a:p>
            <a:pPr algn="l" indent="0" marL="0">
              <a:lnSpc>
                <a:spcPts val="2800"/>
              </a:lnSpc>
              <a:buNone/>
            </a:pPr>
            <a:r>
              <a:rPr lang="en-US" sz="1750" dirty="0">
                <a:solidFill>
                  <a:srgbClr val="DAD8E9"/>
                </a:solidFill>
                <a:latin typeface="Mukta" pitchFamily="34" charset="0"/>
                <a:ea typeface="Mukta" pitchFamily="34" charset="-122"/>
                <a:cs typeface="Mukta" pitchFamily="34" charset="-120"/>
              </a:rPr>
              <a:t>The order is valid only until the specified time.</a:t>
            </a:r>
            <a:endParaRPr lang="en-US" sz="1750" dirty="0"/>
          </a:p>
        </p:txBody>
      </p:sp>
      <p:pic>
        <p:nvPicPr>
          <p:cNvPr id="7" name="Image 1" descr="preencoded.png">    </p:cNvPr>
          <p:cNvPicPr>
            <a:picLocks noChangeAspect="1"/>
          </p:cNvPicPr>
          <p:nvPr/>
        </p:nvPicPr>
        <p:blipFill>
          <a:blip r:embed="rId2"/>
          <a:stretch>
            <a:fillRect/>
          </a:stretch>
        </p:blipFill>
        <p:spPr>
          <a:xfrm>
            <a:off x="7483197" y="2655570"/>
            <a:ext cx="6363057" cy="3932634"/>
          </a:xfrm>
          <a:prstGeom prst="rect">
            <a:avLst/>
          </a:prstGeom>
        </p:spPr>
      </p:pic>
      <p:sp>
        <p:nvSpPr>
          <p:cNvPr id="8" name="Text 4"/>
          <p:cNvSpPr/>
          <p:nvPr/>
        </p:nvSpPr>
        <p:spPr>
          <a:xfrm>
            <a:off x="7483197" y="6868239"/>
            <a:ext cx="2674620" cy="311110"/>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pitchFamily="34" charset="0"/>
                <a:ea typeface="Prompt" pitchFamily="34" charset="-122"/>
                <a:cs typeface="Prompt" pitchFamily="34" charset="-120"/>
              </a:rPr>
              <a:t>Conditional Execution</a:t>
            </a:r>
            <a:endParaRPr lang="en-US" sz="1950" dirty="0"/>
          </a:p>
        </p:txBody>
      </p:sp>
      <p:sp>
        <p:nvSpPr>
          <p:cNvPr id="9" name="Text 5"/>
          <p:cNvSpPr/>
          <p:nvPr/>
        </p:nvSpPr>
        <p:spPr>
          <a:xfrm>
            <a:off x="7483197" y="7313771"/>
            <a:ext cx="6363057" cy="716994"/>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pitchFamily="34" charset="0"/>
                <a:ea typeface="Mukta" pitchFamily="34" charset="-122"/>
                <a:cs typeface="Mukta" pitchFamily="34" charset="-120"/>
              </a:rPr>
              <a:t>The order will be executed only if the price reaches the target price before the specified time.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2024-09-10T05:13:29Z</dcterms:created>
  <dcterms:modified xsi:type="dcterms:W3CDTF">2024-09-10T05:13:29Z</dcterms:modified>
</cp:coreProperties>
</file>